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278" r:id="rId3"/>
    <p:sldId id="279" r:id="rId4"/>
    <p:sldId id="305" r:id="rId5"/>
    <p:sldId id="281" r:id="rId6"/>
    <p:sldId id="306" r:id="rId7"/>
    <p:sldId id="308" r:id="rId8"/>
    <p:sldId id="312" r:id="rId9"/>
    <p:sldId id="311" r:id="rId10"/>
    <p:sldId id="322" r:id="rId11"/>
    <p:sldId id="329" r:id="rId12"/>
    <p:sldId id="330" r:id="rId13"/>
    <p:sldId id="325" r:id="rId14"/>
    <p:sldId id="319" r:id="rId15"/>
    <p:sldId id="327" r:id="rId16"/>
    <p:sldId id="282" r:id="rId17"/>
    <p:sldId id="317" r:id="rId18"/>
    <p:sldId id="331" r:id="rId19"/>
    <p:sldId id="324" r:id="rId20"/>
    <p:sldId id="314" r:id="rId21"/>
    <p:sldId id="302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123"/>
    <a:srgbClr val="FDA800"/>
    <a:srgbClr val="F2281E"/>
    <a:srgbClr val="7AB53D"/>
    <a:srgbClr val="AF9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6" autoAdjust="0"/>
    <p:restoredTop sz="94751" autoAdjust="0"/>
  </p:normalViewPr>
  <p:slideViewPr>
    <p:cSldViewPr>
      <p:cViewPr>
        <p:scale>
          <a:sx n="100" d="100"/>
          <a:sy n="100" d="100"/>
        </p:scale>
        <p:origin x="1272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38C28-906E-425B-BFFE-AEE2E5026B38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EC17-E603-46EC-8BCB-AE04481AAD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7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공동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관리하고 있는 역할을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BEC17-E603-46EC-8BCB-AE04481AAD0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2016. 5. 18.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BBdy6ydZ-q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29322" y="5357826"/>
            <a:ext cx="3571900" cy="111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5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HearUR</a:t>
            </a: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|  2012105028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김한별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2012105037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박소은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2012105040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박지인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	2012105057  </a:t>
            </a:r>
            <a:r>
              <a:rPr lang="ko-KR" altLang="en-US" sz="1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송은영</a:t>
            </a:r>
            <a:endParaRPr lang="en-US" altLang="ko-KR" sz="15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59" y="3000372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10" y="3573016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종합설계프로젝트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0902" y="2564904"/>
            <a:ext cx="472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청각장애인을 위한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화자구분 음성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인식 타이핑 프로그램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5736" y="3589382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38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1128" y="5589240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안드로이드로 목소리를 입력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(WAV)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41128" y="5970766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입력받은 목소리를 서버로 전달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(BYTE)</a:t>
            </a:r>
          </a:p>
        </p:txBody>
      </p: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음성 입력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</p:txBody>
      </p:sp>
      <p:sp>
        <p:nvSpPr>
          <p:cNvPr id="39" name="갈매기형 수장 38"/>
          <p:cNvSpPr/>
          <p:nvPr/>
        </p:nvSpPr>
        <p:spPr>
          <a:xfrm>
            <a:off x="3999571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851920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0" y="1977221"/>
            <a:ext cx="2517744" cy="3356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95" y="1964608"/>
            <a:ext cx="2106003" cy="33696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96678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①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0445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8030" y="4746630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가장 높은 유사성을 보이는 화자가 선택됨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4348" y="1340768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화자식별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4071579" y="1474360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923928" y="1474360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2420888"/>
            <a:ext cx="4733777" cy="184631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91548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②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85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27644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60651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6787" y="22916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700" y="180860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42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4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96678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③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705094"/>
            <a:ext cx="2664296" cy="47365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87624" y="1088800"/>
            <a:ext cx="7344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대화 </a:t>
            </a:r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UI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1" name="갈매기형 수장 38"/>
          <p:cNvSpPr/>
          <p:nvPr/>
        </p:nvSpPr>
        <p:spPr>
          <a:xfrm>
            <a:off x="3999571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갈매기형 수장 39"/>
          <p:cNvSpPr/>
          <p:nvPr/>
        </p:nvSpPr>
        <p:spPr>
          <a:xfrm>
            <a:off x="3851920" y="1214422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2733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3549" y="1809031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13158" y="2773894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9"/>
          <p:cNvSpPr/>
          <p:nvPr/>
        </p:nvSpPr>
        <p:spPr>
          <a:xfrm rot="5400000">
            <a:off x="698880" y="3103968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3629" y="27891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  <a:endParaRPr lang="en-US" altLang="ko-KR" sz="16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629" y="227729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3728" y="3117395"/>
            <a:ext cx="5105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hlinkClick r:id="rId2"/>
              </a:rPr>
              <a:t>https://youtu.be/BBdy6ydZ-q0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444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예정 </a:t>
            </a:r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항목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예정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3549" y="32672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62" y="33185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9"/>
          <p:cNvSpPr/>
          <p:nvPr/>
        </p:nvSpPr>
        <p:spPr>
          <a:xfrm rot="5400000">
            <a:off x="718800" y="36485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23549" y="33337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95736" y="5733256"/>
            <a:ext cx="5832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핸드폰 주인의 목소리만을 인식하고 타이핑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6844" y="1071546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타이핑과 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본인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확인 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기능의 결합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2" name="갈매기형 수장 38"/>
          <p:cNvSpPr/>
          <p:nvPr/>
        </p:nvSpPr>
        <p:spPr>
          <a:xfrm>
            <a:off x="2627784" y="121442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갈매기형 수장 39"/>
          <p:cNvSpPr/>
          <p:nvPr/>
        </p:nvSpPr>
        <p:spPr>
          <a:xfrm>
            <a:off x="2483768" y="121442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4" name="Picture 2" descr="http://cache3.asset-cache.net/xc/467047444.jpg?v=2&amp;c=IWSAsset&amp;k=2&amp;d=nId7OWmb-BBjSyPcq3VdcvHLSnQOtYT3rHzyqOb-J2TcQ81opTRN4HeYKxQ4CsIZ0"/>
          <p:cNvPicPr>
            <a:picLocks noChangeAspect="1" noChangeArrowheads="1"/>
          </p:cNvPicPr>
          <p:nvPr/>
        </p:nvPicPr>
        <p:blipFill>
          <a:blip r:embed="rId2"/>
          <a:srcRect b="65662"/>
          <a:stretch>
            <a:fillRect/>
          </a:stretch>
        </p:blipFill>
        <p:spPr bwMode="auto">
          <a:xfrm>
            <a:off x="3214678" y="3501008"/>
            <a:ext cx="2928958" cy="1005734"/>
          </a:xfrm>
          <a:prstGeom prst="rect">
            <a:avLst/>
          </a:prstGeom>
          <a:noFill/>
        </p:spPr>
      </p:pic>
      <p:pic>
        <p:nvPicPr>
          <p:cNvPr id="55" name="Picture 2" descr="http://cache3.asset-cache.net/xc/467047444.jpg?v=2&amp;c=IWSAsset&amp;k=2&amp;d=nId7OWmb-BBjSyPcq3VdcvHLSnQOtYT3rHzyqOb-J2TcQ81opTRN4HeYKxQ4CsIZ0"/>
          <p:cNvPicPr>
            <a:picLocks noChangeAspect="1" noChangeArrowheads="1"/>
          </p:cNvPicPr>
          <p:nvPr/>
        </p:nvPicPr>
        <p:blipFill>
          <a:blip r:embed="rId2"/>
          <a:srcRect t="66868"/>
          <a:stretch>
            <a:fillRect/>
          </a:stretch>
        </p:blipFill>
        <p:spPr bwMode="auto">
          <a:xfrm>
            <a:off x="3214677" y="4509120"/>
            <a:ext cx="2928958" cy="970425"/>
          </a:xfrm>
          <a:prstGeom prst="rect">
            <a:avLst/>
          </a:prstGeom>
          <a:noFill/>
        </p:spPr>
      </p:pic>
      <p:pic>
        <p:nvPicPr>
          <p:cNvPr id="56" name="Picture 4" descr="http://www.itcle.com/wp-content/uploads/2016/02/voice-command.png"/>
          <p:cNvPicPr>
            <a:picLocks noChangeAspect="1" noChangeArrowheads="1"/>
          </p:cNvPicPr>
          <p:nvPr/>
        </p:nvPicPr>
        <p:blipFill>
          <a:blip r:embed="rId3"/>
          <a:srcRect t="22322" r="20441" b="19642"/>
          <a:stretch>
            <a:fillRect/>
          </a:stretch>
        </p:blipFill>
        <p:spPr bwMode="auto">
          <a:xfrm>
            <a:off x="2857488" y="1745647"/>
            <a:ext cx="3643338" cy="1395321"/>
          </a:xfrm>
          <a:prstGeom prst="rect">
            <a:avLst/>
          </a:prstGeom>
          <a:noFill/>
        </p:spPr>
      </p:pic>
      <p:pic>
        <p:nvPicPr>
          <p:cNvPr id="57" name="Picture 6" descr="http://clickbh.kr/attach/3/810208233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4015324"/>
            <a:ext cx="1285884" cy="1285884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4500562" y="2996952"/>
            <a:ext cx="500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altLang="ko-KR" sz="30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+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96678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①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05923" y="5250686"/>
            <a:ext cx="5600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효과적이고 정확한 출력을 위해 수많은 테스트 실행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207167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예정 항목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9096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4348" y="1071546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테스트 </a:t>
            </a:r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&amp; </a:t>
            </a:r>
            <a:r>
              <a:rPr lang="ko-KR" altLang="en-US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rgbClr val="FDA8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정확도 개선</a:t>
            </a:r>
            <a:endParaRPr lang="en-US" altLang="ko-KR" sz="2200" b="1" dirty="0" smtClean="0">
              <a:ln>
                <a:solidFill>
                  <a:srgbClr val="FDA800">
                    <a:alpha val="30000"/>
                  </a:srgbClr>
                </a:solidFill>
              </a:ln>
              <a:solidFill>
                <a:srgbClr val="FDA8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362329" y="121442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9"/>
          <p:cNvSpPr/>
          <p:nvPr/>
        </p:nvSpPr>
        <p:spPr>
          <a:xfrm>
            <a:off x="3214678" y="1214422"/>
            <a:ext cx="140381" cy="154419"/>
          </a:xfrm>
          <a:prstGeom prst="chevron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http://blog.ncsoft.com/wp-content/uploads/2015/01/ai-lab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038018"/>
            <a:ext cx="3500462" cy="2598596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2391548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②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3549" y="32672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62" y="331852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9"/>
          <p:cNvSpPr/>
          <p:nvPr/>
        </p:nvSpPr>
        <p:spPr>
          <a:xfrm rot="5400000">
            <a:off x="718800" y="364859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23549" y="333373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012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07</a:t>
            </a:r>
            <a:endParaRPr lang="en-US" altLang="ko-KR" sz="10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2951366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1928792" y="3929065"/>
            <a:ext cx="2286016" cy="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9249" y="2398236"/>
            <a:ext cx="3401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설명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 Case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도구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완료 항목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수행 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예정 항목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갈매기형 수장 25"/>
          <p:cNvSpPr/>
          <p:nvPr/>
        </p:nvSpPr>
        <p:spPr>
          <a:xfrm>
            <a:off x="1500166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일정표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1619460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rot="5400000">
            <a:off x="151170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>
            <a:off x="1060338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5400000">
            <a:off x="631710" y="4178305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rot="5400000">
            <a:off x="1917594" y="4178304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>
            <a:off x="2869023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5400000">
            <a:off x="241607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5400000">
            <a:off x="329765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>
            <a:off x="3797717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5400000">
            <a:off x="4226345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rot="5400000">
            <a:off x="4654973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rot="5400000">
            <a:off x="5083601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rot="5400000">
            <a:off x="5512229" y="4177510"/>
            <a:ext cx="5072098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903948" y="2071677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03948" y="2643181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903948" y="3214685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903948" y="3786189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903948" y="4429131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903948" y="5072073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903948" y="5643577"/>
            <a:ext cx="535785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35789" y="1928802"/>
            <a:ext cx="962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주제 선정</a:t>
            </a:r>
            <a:endParaRPr lang="ko-KR" altLang="en-US" sz="1600" dirty="0">
              <a:ln w="1651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0264" y="2500306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수행 계획 수립</a:t>
            </a:r>
            <a:endParaRPr lang="ko-KR" altLang="en-US" sz="1600" dirty="0">
              <a:ln w="1651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22479" y="3071810"/>
            <a:ext cx="12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시스템 설계</a:t>
            </a:r>
            <a:endParaRPr lang="ko-KR" altLang="en-US" sz="1600" dirty="0">
              <a:ln w="1651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9495" y="4286256"/>
            <a:ext cx="1144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나눔바른고딕 UltraLight" pitchFamily="2" charset="-127"/>
                <a:ea typeface="나눔바른고딕 UltraLight" pitchFamily="2" charset="-127"/>
              </a:rPr>
              <a:t>정확도 개선</a:t>
            </a:r>
            <a:endParaRPr lang="ko-KR" altLang="en-US" sz="1600" dirty="0">
              <a:ln w="1651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51459" y="492919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나눔바른고딕 UltraLight" pitchFamily="2" charset="-127"/>
                <a:ea typeface="나눔바른고딕 UltraLight" pitchFamily="2" charset="-127"/>
              </a:rPr>
              <a:t>테스트</a:t>
            </a:r>
            <a:endParaRPr lang="ko-KR" altLang="en-US" sz="1600" dirty="0">
              <a:ln w="1651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71538" y="5500702"/>
            <a:ext cx="1603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n w="1651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나눔바른고딕 UltraLight" pitchFamily="2" charset="-127"/>
                <a:ea typeface="나눔바른고딕 UltraLight" pitchFamily="2" charset="-127"/>
              </a:rPr>
              <a:t>결과 보고 및 발표</a:t>
            </a:r>
            <a:endParaRPr lang="ko-KR" altLang="en-US" sz="1600" dirty="0">
              <a:ln w="1651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 rot="5400000">
            <a:off x="367899" y="4178304"/>
            <a:ext cx="5072098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975386" y="1142189"/>
            <a:ext cx="535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 w="1651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01    02    03    04      05     06    </a:t>
            </a:r>
            <a:r>
              <a:rPr lang="ko-KR" altLang="en-US" sz="1600" dirty="0" smtClean="0">
                <a:ln w="1651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</a:t>
            </a:r>
            <a:r>
              <a:rPr lang="en-US" altLang="ko-KR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07    </a:t>
            </a:r>
            <a:r>
              <a:rPr lang="ko-KR" altLang="en-US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 </a:t>
            </a:r>
            <a:r>
              <a:rPr lang="en-US" altLang="ko-KR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08   </a:t>
            </a:r>
            <a:r>
              <a:rPr lang="ko-KR" altLang="en-US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 </a:t>
            </a:r>
            <a:r>
              <a:rPr lang="en-US" altLang="ko-KR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09</a:t>
            </a:r>
            <a:r>
              <a:rPr lang="ko-KR" altLang="en-US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    </a:t>
            </a:r>
            <a:r>
              <a:rPr lang="en-US" altLang="ko-KR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10</a:t>
            </a:r>
            <a:r>
              <a:rPr lang="en-US" altLang="ko-KR" sz="1600" dirty="0" smtClean="0">
                <a:ln w="1651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 </a:t>
            </a:r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    </a:t>
            </a:r>
            <a:r>
              <a:rPr lang="en-US" altLang="ko-KR" sz="1600" dirty="0" smtClean="0">
                <a:ln w="1651">
                  <a:solidFill>
                    <a:schemeClr val="tx1"/>
                  </a:solidFill>
                </a:ln>
                <a:latin typeface="나눔바른고딕 UltraLight" pitchFamily="2" charset="-127"/>
                <a:ea typeface="나눔바른고딕 UltraLight" pitchFamily="2" charset="-127"/>
              </a:rPr>
              <a:t>11    12</a:t>
            </a:r>
            <a:endParaRPr lang="ko-KR" altLang="en-US" sz="1600" dirty="0">
              <a:ln w="1651">
                <a:solidFill>
                  <a:schemeClr val="tx1"/>
                </a:solidFill>
              </a:ln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2903948" y="1642255"/>
            <a:ext cx="535785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3024089" y="1928801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3452717" y="1928801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3904080" y="2500305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904080" y="3071809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4332708" y="3071809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761336" y="3643313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214942" y="3643313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7429520" y="4929991"/>
            <a:ext cx="357190" cy="357190"/>
          </a:xfrm>
          <a:prstGeom prst="ellips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7881873" y="5500701"/>
            <a:ext cx="357190" cy="357190"/>
          </a:xfrm>
          <a:prstGeom prst="ellips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2143076" y="6175876"/>
            <a:ext cx="7000924" cy="547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5677100" y="363399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131147" y="364537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31242" y="3645024"/>
            <a:ext cx="180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n w="1651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itchFamily="2" charset="-127"/>
                <a:ea typeface="나눔바른고딕 UltraLight" pitchFamily="2" charset="-127"/>
              </a:rPr>
              <a:t>기본 기능 구현</a:t>
            </a:r>
            <a:endParaRPr lang="ko-KR" altLang="en-US" sz="1600" dirty="0">
              <a:ln w="1651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 UltraLight" pitchFamily="2" charset="-127"/>
              <a:ea typeface="나눔바른고딕 UltraLight" pitchFamily="2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566886" y="3637615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7429520" y="4276938"/>
            <a:ext cx="357190" cy="357190"/>
          </a:xfrm>
          <a:prstGeom prst="ellips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7861902" y="4889992"/>
            <a:ext cx="357190" cy="357190"/>
          </a:xfrm>
          <a:prstGeom prst="ellips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6568743" y="429594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988403" y="4295946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7016889" y="4908867"/>
            <a:ext cx="357190" cy="357190"/>
          </a:xfrm>
          <a:prstGeom prst="ellipse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-9283" y="3788846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각 삼각형 9"/>
          <p:cNvSpPr/>
          <p:nvPr/>
        </p:nvSpPr>
        <p:spPr>
          <a:xfrm rot="5400000">
            <a:off x="702755" y="4118920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7504" y="3805202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7503" y="183997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131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Thank you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53987"/>
            <a:ext cx="4721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청각장애인을 위한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 음성 인식 타이핑 프로그램</a:t>
            </a:r>
            <a:endParaRPr lang="en-US" altLang="ko-KR" sz="16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Talk To Me</a:t>
            </a:r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설명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5042" y="138482"/>
            <a:ext cx="1154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 설명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6" name="직각 삼각형 35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갈매기형 수장 30"/>
          <p:cNvSpPr/>
          <p:nvPr/>
        </p:nvSpPr>
        <p:spPr>
          <a:xfrm>
            <a:off x="4359611" y="1207521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31"/>
          <p:cNvSpPr/>
          <p:nvPr/>
        </p:nvSpPr>
        <p:spPr>
          <a:xfrm>
            <a:off x="4211960" y="1207521"/>
            <a:ext cx="140381" cy="154419"/>
          </a:xfrm>
          <a:prstGeom prst="chevron">
            <a:avLst/>
          </a:prstGeom>
          <a:solidFill>
            <a:srgbClr val="F22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348" y="1069287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F2281E">
                      <a:alpha val="30000"/>
                    </a:srgbClr>
                  </a:solidFill>
                </a:ln>
                <a:solidFill>
                  <a:srgbClr val="F2281E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주제</a:t>
            </a:r>
            <a:endParaRPr lang="en-US" altLang="ko-KR" sz="2200" b="1" dirty="0" smtClean="0">
              <a:ln>
                <a:solidFill>
                  <a:srgbClr val="F2281E">
                    <a:alpha val="30000"/>
                  </a:srgbClr>
                </a:solidFill>
              </a:ln>
              <a:solidFill>
                <a:srgbClr val="F2281E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6" name="Picture 2" descr="http://cfile3.uf.tistory.com/image/2720534252F5988613875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5904" y="2576874"/>
            <a:ext cx="1644533" cy="1721186"/>
          </a:xfrm>
          <a:prstGeom prst="rect">
            <a:avLst/>
          </a:prstGeom>
          <a:noFill/>
        </p:spPr>
      </p:pic>
      <p:pic>
        <p:nvPicPr>
          <p:cNvPr id="19" name="Picture 4" descr="http://rinasoft.co.kr/wordpress/wp-content/uploads/2014/08/Converted_file_5bedd8de.png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5936815" y="2856645"/>
            <a:ext cx="1284174" cy="1284174"/>
          </a:xfrm>
          <a:prstGeom prst="rect">
            <a:avLst/>
          </a:prstGeom>
          <a:noFill/>
        </p:spPr>
      </p:pic>
      <p:sp>
        <p:nvSpPr>
          <p:cNvPr id="20" name="오른쪽 화살표 28"/>
          <p:cNvSpPr/>
          <p:nvPr/>
        </p:nvSpPr>
        <p:spPr>
          <a:xfrm>
            <a:off x="4211960" y="3277255"/>
            <a:ext cx="1152128" cy="52501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갈매기형 수장 19"/>
          <p:cNvSpPr/>
          <p:nvPr/>
        </p:nvSpPr>
        <p:spPr>
          <a:xfrm>
            <a:off x="176623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 26"/>
          <p:cNvSpPr/>
          <p:nvPr/>
        </p:nvSpPr>
        <p:spPr>
          <a:xfrm>
            <a:off x="188552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989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4922" y="3501008"/>
            <a:ext cx="3805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 Case Diagram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Use Case Diagram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37" name="갈매기형 수장 19"/>
          <p:cNvSpPr/>
          <p:nvPr/>
        </p:nvSpPr>
        <p:spPr>
          <a:xfrm>
            <a:off x="2296101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26"/>
          <p:cNvSpPr/>
          <p:nvPr/>
        </p:nvSpPr>
        <p:spPr>
          <a:xfrm>
            <a:off x="2415395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280070" y="2394062"/>
            <a:ext cx="3138945" cy="23092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4193849" y="2693507"/>
            <a:ext cx="1569127" cy="47353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kern="100">
                <a:solidFill>
                  <a:srgbClr val="000000"/>
                </a:solidFill>
                <a:effectLst/>
                <a:ea typeface="맑은 고딕" charset="-127"/>
                <a:cs typeface="Times New Roman" charset="0"/>
              </a:rPr>
              <a:t>Sound to Text</a:t>
            </a:r>
            <a:endParaRPr lang="ko-KR" sz="1000" kern="100">
              <a:effectLst/>
              <a:ea typeface="맑은 고딕" charset="-127"/>
              <a:cs typeface="Times New Roman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444570" y="3354477"/>
            <a:ext cx="1513086" cy="52513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kern="100">
                <a:solidFill>
                  <a:srgbClr val="000000"/>
                </a:solidFill>
                <a:effectLst/>
                <a:ea typeface="맑은 고딕" charset="-127"/>
                <a:cs typeface="Times New Roman" charset="0"/>
              </a:rPr>
              <a:t>Watch Dialog</a:t>
            </a:r>
            <a:endParaRPr lang="ko-KR" sz="1000" kern="100">
              <a:effectLst/>
              <a:ea typeface="맑은 고딕" charset="-127"/>
              <a:cs typeface="Times New Roman" charset="0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638020" y="3859780"/>
            <a:ext cx="1540761" cy="504644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5000"/>
              </a:lnSpc>
              <a:spcAft>
                <a:spcPts val="1000"/>
              </a:spcAft>
            </a:pPr>
            <a:r>
              <a:rPr lang="en-US" sz="1000" kern="100">
                <a:solidFill>
                  <a:srgbClr val="000000"/>
                </a:solidFill>
                <a:effectLst/>
                <a:ea typeface="맑은 고딕" charset="-127"/>
                <a:cs typeface="Times New Roman" charset="0"/>
              </a:rPr>
              <a:t>Create Dialog</a:t>
            </a:r>
            <a:endParaRPr lang="ko-KR" sz="1000" kern="100">
              <a:effectLst/>
              <a:ea typeface="맑은 고딕" charset="-127"/>
              <a:cs typeface="Times New Roman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96" y="2592548"/>
            <a:ext cx="564938" cy="7792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527534" y="3343231"/>
            <a:ext cx="651140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kern="100" dirty="0">
                <a:solidFill>
                  <a:srgbClr val="000000"/>
                </a:solidFill>
                <a:latin typeface="맑은 고딕" charset="-127"/>
                <a:cs typeface="Times New Roman" charset="0"/>
              </a:rPr>
              <a:t>User</a:t>
            </a:r>
            <a:endParaRPr lang="ko-KR" altLang="ko-KR" kern="100" dirty="0">
              <a:latin typeface="맑은 고딕" charset="-127"/>
              <a:cs typeface="Times New Roman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43" y="3042431"/>
            <a:ext cx="839122" cy="758566"/>
          </a:xfrm>
          <a:prstGeom prst="rect">
            <a:avLst/>
          </a:prstGeom>
        </p:spPr>
      </p:pic>
      <p:cxnSp>
        <p:nvCxnSpPr>
          <p:cNvPr id="15" name="직선 연결선[R] 14"/>
          <p:cNvCxnSpPr>
            <a:endCxn id="61" idx="2"/>
          </p:cNvCxnSpPr>
          <p:nvPr/>
        </p:nvCxnSpPr>
        <p:spPr>
          <a:xfrm>
            <a:off x="2366291" y="3091911"/>
            <a:ext cx="1078279" cy="5251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>
            <a:endCxn id="60" idx="2"/>
          </p:cNvCxnSpPr>
          <p:nvPr/>
        </p:nvCxnSpPr>
        <p:spPr>
          <a:xfrm flipV="1">
            <a:off x="2366291" y="2930272"/>
            <a:ext cx="1827558" cy="161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/>
          <p:nvPr/>
        </p:nvCxnSpPr>
        <p:spPr>
          <a:xfrm>
            <a:off x="5762976" y="2930272"/>
            <a:ext cx="1569818" cy="4914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/>
          <p:cNvCxnSpPr>
            <a:stCxn id="62" idx="6"/>
          </p:cNvCxnSpPr>
          <p:nvPr/>
        </p:nvCxnSpPr>
        <p:spPr>
          <a:xfrm flipV="1">
            <a:off x="6178781" y="3421714"/>
            <a:ext cx="1128046" cy="6903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490558" y="3854332"/>
            <a:ext cx="840807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altLang="ko-KR" kern="100">
                <a:solidFill>
                  <a:srgbClr val="000000"/>
                </a:solidFill>
                <a:latin typeface="맑은 고딕" charset="-127"/>
                <a:cs typeface="Times New Roman" charset="0"/>
              </a:rPr>
              <a:t>Server</a:t>
            </a:r>
            <a:endParaRPr lang="ko-KR" altLang="ko-KR" kern="100" dirty="0">
              <a:latin typeface="맑은 고딕" charset="-127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678" y="3589382"/>
            <a:ext cx="2786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도구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4678" y="2017746"/>
            <a:ext cx="2786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42468" y="5066374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아마존 클라우드 서비스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4348" y="1556792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아마존 웹서비스 </a:t>
            </a:r>
            <a:endParaRPr lang="en-US" altLang="ko-KR" sz="2200" b="1" dirty="0" smtClean="0">
              <a:ln>
                <a:solidFill>
                  <a:srgbClr val="7AB53D">
                    <a:alpha val="30000"/>
                  </a:srgbClr>
                </a:solidFill>
              </a:ln>
              <a:solidFill>
                <a:srgbClr val="7AB53D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639531" y="1671595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491880" y="1671595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68" y="2378101"/>
            <a:ext cx="5394176" cy="215767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59500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①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5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도구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01</a:t>
            </a:r>
          </a:p>
        </p:txBody>
      </p:sp>
      <p:sp>
        <p:nvSpPr>
          <p:cNvPr id="20" name="갈매기형 수장 19"/>
          <p:cNvSpPr/>
          <p:nvPr/>
        </p:nvSpPr>
        <p:spPr>
          <a:xfrm>
            <a:off x="1691680" y="215160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042" y="13848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사용 도구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1810974" y="213141"/>
            <a:ext cx="140381" cy="154419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2802414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59500" y="142852"/>
            <a:ext cx="1532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②</a:t>
            </a:r>
            <a:endParaRPr lang="en-US" altLang="ko-KR" sz="1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3" y="329820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549" y="38022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40828" y="4725144"/>
            <a:ext cx="46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Speaking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Diarization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Open Source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‘LIUM’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40828" y="5157192"/>
            <a:ext cx="588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Lium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이용하여 화자인식에 특화시킨 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Open Source ’Voice ID’</a:t>
            </a:r>
            <a:r>
              <a:rPr lang="ko-KR" altLang="en-US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4348" y="1069287"/>
            <a:ext cx="8429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rgbClr val="7AB53D">
                      <a:alpha val="30000"/>
                    </a:srgbClr>
                  </a:solidFill>
                </a:ln>
                <a:solidFill>
                  <a:srgbClr val="7AB53D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LIUM &amp; Voice ID</a:t>
            </a:r>
          </a:p>
        </p:txBody>
      </p:sp>
      <p:sp>
        <p:nvSpPr>
          <p:cNvPr id="39" name="갈매기형 수장 29"/>
          <p:cNvSpPr/>
          <p:nvPr/>
        </p:nvSpPr>
        <p:spPr>
          <a:xfrm>
            <a:off x="3288611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갈매기형 수장 30"/>
          <p:cNvSpPr/>
          <p:nvPr/>
        </p:nvSpPr>
        <p:spPr>
          <a:xfrm>
            <a:off x="3140960" y="1212163"/>
            <a:ext cx="140381" cy="154419"/>
          </a:xfrm>
          <a:prstGeom prst="chevron">
            <a:avLst/>
          </a:prstGeom>
          <a:solidFill>
            <a:srgbClr val="7AB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t="15235" b="20697"/>
          <a:stretch/>
        </p:blipFill>
        <p:spPr>
          <a:xfrm>
            <a:off x="2123728" y="2134839"/>
            <a:ext cx="5528420" cy="66757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01" y="2852936"/>
            <a:ext cx="2616269" cy="13769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16122" y="6529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307</Words>
  <Application>Microsoft Macintosh PowerPoint</Application>
  <PresentationFormat>화면 슬라이드 쇼(4:3)</PresentationFormat>
  <Paragraphs>166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나눔바른고딕</vt:lpstr>
      <vt:lpstr>나눔바른고딕 UltraLight</vt:lpstr>
      <vt:lpstr>맑은 고딕</vt:lpstr>
      <vt:lpstr>Times New Roman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SongEunyoung</cp:lastModifiedBy>
  <cp:revision>218</cp:revision>
  <cp:lastPrinted>2016-04-06T07:42:44Z</cp:lastPrinted>
  <dcterms:created xsi:type="dcterms:W3CDTF">2013-09-05T09:43:46Z</dcterms:created>
  <dcterms:modified xsi:type="dcterms:W3CDTF">2016-05-18T06:36:10Z</dcterms:modified>
</cp:coreProperties>
</file>